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69" r:id="rId5"/>
    <p:sldId id="258" r:id="rId6"/>
    <p:sldId id="270" r:id="rId7"/>
    <p:sldId id="260" r:id="rId8"/>
    <p:sldId id="266" r:id="rId9"/>
    <p:sldId id="272" r:id="rId10"/>
    <p:sldId id="268" r:id="rId11"/>
    <p:sldId id="273" r:id="rId12"/>
    <p:sldId id="274" r:id="rId13"/>
    <p:sldId id="285" r:id="rId14"/>
    <p:sldId id="275" r:id="rId15"/>
    <p:sldId id="286" r:id="rId16"/>
    <p:sldId id="276" r:id="rId17"/>
    <p:sldId id="277" r:id="rId18"/>
    <p:sldId id="278" r:id="rId19"/>
    <p:sldId id="287" r:id="rId20"/>
    <p:sldId id="291" r:id="rId21"/>
    <p:sldId id="289" r:id="rId22"/>
    <p:sldId id="290" r:id="rId23"/>
    <p:sldId id="282" r:id="rId24"/>
    <p:sldId id="283" r:id="rId25"/>
    <p:sldId id="279" r:id="rId26"/>
    <p:sldId id="280" r:id="rId27"/>
    <p:sldId id="284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14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D2"/>
    <a:srgbClr val="BC8B2A"/>
    <a:srgbClr val="660066"/>
    <a:srgbClr val="FC5B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02" autoAdjust="0"/>
    <p:restoredTop sz="94885" autoAdjust="0"/>
  </p:normalViewPr>
  <p:slideViewPr>
    <p:cSldViewPr snapToGrid="0" showGuides="1">
      <p:cViewPr varScale="1">
        <p:scale>
          <a:sx n="98" d="100"/>
          <a:sy n="98" d="100"/>
        </p:scale>
        <p:origin x="624" y="84"/>
      </p:cViewPr>
      <p:guideLst>
        <p:guide orient="horz" pos="2160"/>
        <p:guide pos="3840"/>
        <p:guide orient="horz" pos="161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s-ES"/>
              <a:pPr/>
              <a:t>18/05/2018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s-ES"/>
              <a:pPr/>
              <a:t>18/05/2018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740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675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493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611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811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333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5661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19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9317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209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00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93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130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23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333593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6" y="1719072"/>
            <a:ext cx="7572375" cy="1664768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3383839"/>
            <a:ext cx="7572376" cy="71667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35" y="0"/>
            <a:ext cx="1310643" cy="171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003" y="1200150"/>
            <a:ext cx="4823184" cy="3429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200150"/>
            <a:ext cx="2547747" cy="3429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1" y="273844"/>
            <a:ext cx="12858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273844"/>
            <a:ext cx="6074172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885535" y="2421633"/>
            <a:ext cx="4224528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4234134"/>
            <a:ext cx="9144000" cy="47344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857251"/>
            <a:ext cx="9144000" cy="47344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4333593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1719072"/>
            <a:ext cx="4300538" cy="1664768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383839"/>
            <a:ext cx="4300538" cy="71667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411" y="0"/>
            <a:ext cx="1310643" cy="1719071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9" y="982992"/>
            <a:ext cx="3908203" cy="3156453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9258300" y="0"/>
            <a:ext cx="971550" cy="51435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es-ES" sz="1200" b="1" i="1" dirty="0" smtClean="0">
                <a:latin typeface="Arial"/>
                <a:ea typeface="+mn-ea"/>
                <a:cs typeface="Arial"/>
              </a:rPr>
              <a:t>NOTA:</a:t>
            </a:r>
          </a:p>
          <a:p>
            <a:pPr algn="l" defTabSz="914400">
              <a:buNone/>
            </a:pPr>
            <a:r>
              <a:rPr lang="es-ES" sz="1200" b="0" i="1" dirty="0" smtClean="0">
                <a:latin typeface="Arial"/>
                <a:ea typeface="+mn-ea"/>
                <a:cs typeface="Arial"/>
              </a:rPr>
              <a:t>Para cambiar la imagen de esta dispositiva, seleccione la imagen y elimínela. A continuación </a:t>
            </a:r>
            <a:r>
              <a:rPr lang="es-ES" sz="1200" b="0" i="1" noProof="0" dirty="0" smtClean="0">
                <a:latin typeface="Arial"/>
                <a:ea typeface="+mn-ea"/>
                <a:cs typeface="Arial"/>
              </a:rPr>
              <a:t>haga</a:t>
            </a:r>
            <a:r>
              <a:rPr lang="es-ES" sz="1200" b="0" i="1" dirty="0" smtClean="0">
                <a:latin typeface="Arial"/>
                <a:ea typeface="+mn-ea"/>
                <a:cs typeface="Arial"/>
              </a:rPr>
              <a:t> clic en el icono Imágenes en el marcador de posición e inserte su imagen.</a:t>
            </a:r>
            <a:endParaRPr lang="es-ES" sz="1200" b="0" i="1" dirty="0"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885951"/>
            <a:ext cx="9144000" cy="2395526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228854"/>
            <a:ext cx="7553324" cy="1263113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3491967"/>
            <a:ext cx="7553324" cy="38231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1" y="0"/>
            <a:ext cx="1337391" cy="222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6" y="1200151"/>
            <a:ext cx="3686175" cy="3428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200151"/>
            <a:ext cx="3686175" cy="3428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200150"/>
            <a:ext cx="3689604" cy="6179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1818084"/>
            <a:ext cx="3689604" cy="28110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200150"/>
            <a:ext cx="3689604" cy="6179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1818084"/>
            <a:ext cx="3689604" cy="28110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7" y="1200150"/>
            <a:ext cx="4083939" cy="3429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200150"/>
            <a:ext cx="3288411" cy="3429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57150"/>
            <a:ext cx="7485512" cy="82272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200150"/>
            <a:ext cx="7486650" cy="3429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6" y="4767264"/>
            <a:ext cx="1372169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s-ES"/>
              <a:pPr/>
              <a:t>18/05/2018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4767262"/>
            <a:ext cx="4742312" cy="27384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4767264"/>
            <a:ext cx="1371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827532" y="914402"/>
            <a:ext cx="7488936" cy="63302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2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17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asdeapoyo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812" y="1729841"/>
            <a:ext cx="7572375" cy="1664768"/>
          </a:xfrm>
        </p:spPr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La elipse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05200" y="2349500"/>
            <a:ext cx="168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F’P + FP = </a:t>
            </a:r>
            <a:r>
              <a:rPr lang="es-ES" dirty="0" err="1" smtClean="0"/>
              <a:t>Cte</a:t>
            </a:r>
            <a:endParaRPr lang="es-ES" dirty="0"/>
          </a:p>
        </p:txBody>
      </p:sp>
      <p:cxnSp>
        <p:nvCxnSpPr>
          <p:cNvPr id="4" name="3 Conector recto"/>
          <p:cNvCxnSpPr/>
          <p:nvPr/>
        </p:nvCxnSpPr>
        <p:spPr>
          <a:xfrm rot="5400000" flipH="1" flipV="1">
            <a:off x="4240017" y="3081533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V="1">
            <a:off x="4944247" y="3376300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8691419" y="3244712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61790" y="1410034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9" name="8 Elipse"/>
          <p:cNvSpPr/>
          <p:nvPr/>
        </p:nvSpPr>
        <p:spPr>
          <a:xfrm>
            <a:off x="5890393" y="1594369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Elipse"/>
          <p:cNvSpPr/>
          <p:nvPr/>
        </p:nvSpPr>
        <p:spPr>
          <a:xfrm>
            <a:off x="7093439" y="2338253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10 Elipse"/>
          <p:cNvSpPr/>
          <p:nvPr/>
        </p:nvSpPr>
        <p:spPr>
          <a:xfrm>
            <a:off x="6568062" y="2335095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7625794" y="2337681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Abrir llave"/>
          <p:cNvSpPr/>
          <p:nvPr/>
        </p:nvSpPr>
        <p:spPr>
          <a:xfrm rot="16200000">
            <a:off x="6801186" y="2170927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Abrir llave"/>
          <p:cNvSpPr/>
          <p:nvPr/>
        </p:nvSpPr>
        <p:spPr>
          <a:xfrm rot="16200000">
            <a:off x="7329823" y="2169339"/>
            <a:ext cx="101175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734616" y="242972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275079" y="2426006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1" name="20 Conector recto"/>
          <p:cNvCxnSpPr>
            <a:endCxn id="14" idx="0"/>
          </p:cNvCxnSpPr>
          <p:nvPr/>
        </p:nvCxnSpPr>
        <p:spPr>
          <a:xfrm rot="5400000" flipH="1" flipV="1">
            <a:off x="6618381" y="2877606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6981594" y="3373623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3" name="22 Conector recto"/>
          <p:cNvCxnSpPr>
            <a:endCxn id="10" idx="2"/>
          </p:cNvCxnSpPr>
          <p:nvPr/>
        </p:nvCxnSpPr>
        <p:spPr>
          <a:xfrm>
            <a:off x="5688140" y="2360447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5482929" y="223982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475792" y="2132106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539574" y="2132106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27" name="26 Conector recto"/>
          <p:cNvCxnSpPr>
            <a:endCxn id="11" idx="4"/>
          </p:cNvCxnSpPr>
          <p:nvPr/>
        </p:nvCxnSpPr>
        <p:spPr>
          <a:xfrm rot="16200000" flipV="1">
            <a:off x="6095135" y="2876602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382239" y="3385529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429990" y="3380767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30" name="29 Conector recto"/>
          <p:cNvCxnSpPr>
            <a:endCxn id="12" idx="4"/>
          </p:cNvCxnSpPr>
          <p:nvPr/>
        </p:nvCxnSpPr>
        <p:spPr>
          <a:xfrm rot="16200000" flipV="1">
            <a:off x="7157503" y="2874551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Elipse"/>
          <p:cNvSpPr/>
          <p:nvPr/>
        </p:nvSpPr>
        <p:spPr>
          <a:xfrm>
            <a:off x="8032361" y="1843796"/>
            <a:ext cx="45719" cy="45719"/>
          </a:xfrm>
          <a:prstGeom prst="ellipse">
            <a:avLst/>
          </a:prstGeom>
          <a:solidFill>
            <a:srgbClr val="660066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660066"/>
              </a:solidFill>
            </a:endParaRPr>
          </a:p>
        </p:txBody>
      </p:sp>
      <p:cxnSp>
        <p:nvCxnSpPr>
          <p:cNvPr id="42" name="41 Conector recto"/>
          <p:cNvCxnSpPr/>
          <p:nvPr/>
        </p:nvCxnSpPr>
        <p:spPr>
          <a:xfrm rot="16200000" flipV="1">
            <a:off x="7311886" y="2628901"/>
            <a:ext cx="1489504" cy="290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41" idx="2"/>
          </p:cNvCxnSpPr>
          <p:nvPr/>
        </p:nvCxnSpPr>
        <p:spPr>
          <a:xfrm flipV="1">
            <a:off x="5690620" y="1866656"/>
            <a:ext cx="2341741" cy="121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8041459" y="1689283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rgbClr val="660066"/>
                </a:solidFill>
                <a:latin typeface="Cambria Math" pitchFamily="18" charset="0"/>
                <a:ea typeface="Cambria Math" pitchFamily="18" charset="0"/>
              </a:rPr>
              <a:t>P: (X,Y)</a:t>
            </a:r>
            <a:endParaRPr lang="es-ES" sz="1000" dirty="0">
              <a:solidFill>
                <a:srgbClr val="660066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46" name="45 Conector recto"/>
          <p:cNvCxnSpPr>
            <a:stCxn id="11" idx="6"/>
            <a:endCxn id="41" idx="3"/>
          </p:cNvCxnSpPr>
          <p:nvPr/>
        </p:nvCxnSpPr>
        <p:spPr>
          <a:xfrm flipV="1">
            <a:off x="6613781" y="1882820"/>
            <a:ext cx="1425275" cy="47513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26" idx="2"/>
            <a:endCxn id="41" idx="4"/>
          </p:cNvCxnSpPr>
          <p:nvPr/>
        </p:nvCxnSpPr>
        <p:spPr>
          <a:xfrm rot="5400000" flipH="1" flipV="1">
            <a:off x="7635786" y="1928116"/>
            <a:ext cx="458035" cy="38083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(x-(H-c)) + (y-K) +   (x-(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(y-K) =    ((H-c)-(H-a)) + (K-K)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- (H-a))+ (K-K)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8625" y="20383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(x-H)+c)) + (y-K) +   (x-H)-c) + (y-K) 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)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  (a-c)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150" y="31051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2a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2600" y="1638300"/>
            <a:ext cx="768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√                    √                         √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286809" y="203835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 √                   √             √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860550" y="243840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√             √             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√       √             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763621" y="1687749"/>
            <a:ext cx="1428111" cy="3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2155688" y="172371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2490254" y="1683484"/>
            <a:ext cx="1483495" cy="42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rot="5400000" flipH="1" flipV="1">
            <a:off x="3924663" y="1735910"/>
            <a:ext cx="95794" cy="29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rot="5400000" flipH="1" flipV="1">
            <a:off x="6134273" y="1742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4289069" y="1681184"/>
            <a:ext cx="1910809" cy="123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6511512" y="1672983"/>
            <a:ext cx="1964115" cy="164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8414498" y="1745579"/>
            <a:ext cx="132049" cy="15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1335080" y="1630282"/>
            <a:ext cx="7454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2                      2                                    2                     2                                                    2                      2                                                       2                     2                                                 </a:t>
            </a:r>
            <a:endParaRPr lang="es-ES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2190314" y="2044035"/>
            <a:ext cx="572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2                      2                                  2                     2                                            2                                                      2                                                 </a:t>
            </a:r>
            <a:endParaRPr lang="es-ES" sz="800" dirty="0"/>
          </a:p>
        </p:txBody>
      </p:sp>
      <p:cxnSp>
        <p:nvCxnSpPr>
          <p:cNvPr id="73" name="72 Conector recto"/>
          <p:cNvCxnSpPr/>
          <p:nvPr/>
        </p:nvCxnSpPr>
        <p:spPr>
          <a:xfrm>
            <a:off x="1595136" y="2086128"/>
            <a:ext cx="1554464" cy="46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407895" y="2096822"/>
            <a:ext cx="1367787" cy="93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flipV="1">
            <a:off x="5163836" y="2096170"/>
            <a:ext cx="942859" cy="7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flipV="1">
            <a:off x="6362316" y="2093153"/>
            <a:ext cx="1312577" cy="9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 flipH="1" flipV="1">
            <a:off x="3083599" y="215176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5400000" flipH="1" flipV="1">
            <a:off x="4707716" y="2169469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 flipH="1" flipV="1">
            <a:off x="6048714" y="2159787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5400000" flipH="1" flipV="1">
            <a:off x="7610335" y="215711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V="1">
            <a:off x="3660382" y="2490107"/>
            <a:ext cx="976947" cy="6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 flipH="1" flipV="1">
            <a:off x="4579348" y="255372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919838" y="2502265"/>
            <a:ext cx="1174031" cy="75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16200000" flipV="1">
            <a:off x="6034725" y="2568954"/>
            <a:ext cx="127884" cy="31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28006" y="2460979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2                                                   2                                                 </a:t>
            </a:r>
            <a:endParaRPr lang="es-ES" sz="8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4595350" y="2814662"/>
            <a:ext cx="1218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2                           2                                                 </a:t>
            </a:r>
            <a:endParaRPr lang="es-ES" sz="800" dirty="0"/>
          </a:p>
        </p:txBody>
      </p:sp>
      <p:cxnSp>
        <p:nvCxnSpPr>
          <p:cNvPr id="103" name="102 Conector recto"/>
          <p:cNvCxnSpPr/>
          <p:nvPr/>
        </p:nvCxnSpPr>
        <p:spPr>
          <a:xfrm>
            <a:off x="4292986" y="2858824"/>
            <a:ext cx="474546" cy="51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rot="5400000" flipH="1" flipV="1">
            <a:off x="4733028" y="2909979"/>
            <a:ext cx="6901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5037733" y="2855949"/>
            <a:ext cx="557935" cy="8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 rot="5400000" flipH="1" flipV="1">
            <a:off x="5541038" y="2901352"/>
            <a:ext cx="92013" cy="5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(x-H)+c)) + (y-K) +   (x-H)-c) + (y-K)  = 2a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145 CuadroTexto"/>
          <p:cNvSpPr txBox="1"/>
          <p:nvPr/>
        </p:nvSpPr>
        <p:spPr>
          <a:xfrm>
            <a:off x="1298068" y="3907867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       √                   </a:t>
            </a:r>
            <a:endParaRPr lang="es-ES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3546946" y="3445882"/>
            <a:ext cx="27700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48" name="147 Conector recto"/>
          <p:cNvCxnSpPr/>
          <p:nvPr/>
        </p:nvCxnSpPr>
        <p:spPr>
          <a:xfrm>
            <a:off x="2808520" y="3467035"/>
            <a:ext cx="1616897" cy="9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4695815" y="3491691"/>
            <a:ext cx="1411819" cy="53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 rot="5400000" flipH="1" flipV="1">
            <a:off x="4352823" y="3525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rot="5400000" flipH="1" flipV="1">
            <a:off x="6049000" y="35605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(y-K) =  2a -  ((x-H)-c) + (y-K)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√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3482963" y="3905409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68" name="167 Conector recto"/>
          <p:cNvCxnSpPr/>
          <p:nvPr/>
        </p:nvCxnSpPr>
        <p:spPr>
          <a:xfrm flipV="1">
            <a:off x="2785499" y="3964727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"/>
          <p:cNvCxnSpPr/>
          <p:nvPr/>
        </p:nvCxnSpPr>
        <p:spPr>
          <a:xfrm rot="5400000" flipH="1" flipV="1">
            <a:off x="4359109" y="4010100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 flipV="1">
            <a:off x="5248330" y="3956584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 rot="5400000" flipH="1" flipV="1">
            <a:off x="6821940" y="4001957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CuadroTexto"/>
          <p:cNvSpPr txBox="1"/>
          <p:nvPr/>
        </p:nvSpPr>
        <p:spPr>
          <a:xfrm>
            <a:off x="6924310" y="3932967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7251082" y="3911224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108824" y="4391862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                  √    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</a:t>
            </a:r>
            <a:r>
              <a:rPr lang="es-ES" smtClean="0"/>
              <a:t>+ (y-K) =  </a:t>
            </a:r>
            <a:r>
              <a:rPr lang="es-ES" dirty="0" smtClean="0"/>
              <a:t>4a -4a   %    +((x-H)-c) + (y-K)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293719" y="4389404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74" name="73 Conector recto"/>
          <p:cNvCxnSpPr/>
          <p:nvPr/>
        </p:nvCxnSpPr>
        <p:spPr>
          <a:xfrm rot="5400000" flipH="1" flipV="1">
            <a:off x="5544975" y="4519052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5343390" y="4467992"/>
            <a:ext cx="254912" cy="16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3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3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3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3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3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3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3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3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3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3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3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3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3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9" grpId="0"/>
      <p:bldP spid="72" grpId="0"/>
      <p:bldP spid="101" grpId="0"/>
      <p:bldP spid="102" grpId="0"/>
      <p:bldP spid="145" grpId="0"/>
      <p:bldP spid="146" grpId="0"/>
      <p:bldP spid="147" grpId="1"/>
      <p:bldP spid="165" grpId="0"/>
      <p:bldP spid="166" grpId="1"/>
      <p:bldP spid="167" grpId="0"/>
      <p:bldP spid="178" grpId="0"/>
      <p:bldP spid="179" grpId="0"/>
      <p:bldP spid="59" grpId="0"/>
      <p:bldP spid="62" grpId="0" build="allAtOnce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(x-(H-c)) + (y-K) +   (x-(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(y-K) =    ((H-c)-(H-a)) + (K-K)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- (H-a))+ (K-K)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8625" y="20383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(x-H)+c)) + (y-K) +   (x-H)-c) + (y-K) 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)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  (a-c)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150" y="31051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2a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2600" y="1638300"/>
            <a:ext cx="768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√                    √                         √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286809" y="203835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 √                   √             √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860550" y="243840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√             √             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√       √             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763621" y="1687749"/>
            <a:ext cx="1428111" cy="3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2155688" y="172371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2490254" y="1683484"/>
            <a:ext cx="1483495" cy="42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rot="5400000" flipH="1" flipV="1">
            <a:off x="3924663" y="1735910"/>
            <a:ext cx="95794" cy="29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rot="5400000" flipH="1" flipV="1">
            <a:off x="6134273" y="1742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4289069" y="1681184"/>
            <a:ext cx="1910809" cy="123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6511512" y="1672983"/>
            <a:ext cx="1964115" cy="164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8414498" y="1745579"/>
            <a:ext cx="132049" cy="15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1335080" y="1630282"/>
            <a:ext cx="7454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2                      2                                    2                     2                                                    2                      2                                                       2                     2                                                 </a:t>
            </a:r>
            <a:endParaRPr lang="es-ES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2190314" y="2044035"/>
            <a:ext cx="572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2                      2                                  2                     2                                            2                                                      2                                                 </a:t>
            </a:r>
            <a:endParaRPr lang="es-ES" sz="800" dirty="0"/>
          </a:p>
        </p:txBody>
      </p:sp>
      <p:cxnSp>
        <p:nvCxnSpPr>
          <p:cNvPr id="73" name="72 Conector recto"/>
          <p:cNvCxnSpPr/>
          <p:nvPr/>
        </p:nvCxnSpPr>
        <p:spPr>
          <a:xfrm>
            <a:off x="1595136" y="2086128"/>
            <a:ext cx="1554464" cy="46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407895" y="2096822"/>
            <a:ext cx="1367787" cy="93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flipV="1">
            <a:off x="5163836" y="2096170"/>
            <a:ext cx="942859" cy="7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flipV="1">
            <a:off x="6362316" y="2093153"/>
            <a:ext cx="1312577" cy="9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 flipH="1" flipV="1">
            <a:off x="3083599" y="215176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5400000" flipH="1" flipV="1">
            <a:off x="4707716" y="2169469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 flipH="1" flipV="1">
            <a:off x="6048714" y="2159787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5400000" flipH="1" flipV="1">
            <a:off x="7610335" y="215711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V="1">
            <a:off x="3660382" y="2490107"/>
            <a:ext cx="976947" cy="6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 flipH="1" flipV="1">
            <a:off x="4579348" y="255372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919838" y="2502265"/>
            <a:ext cx="1174031" cy="75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16200000" flipV="1">
            <a:off x="6034725" y="2568954"/>
            <a:ext cx="127884" cy="31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28006" y="2460979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2                                                   2                                                 </a:t>
            </a:r>
            <a:endParaRPr lang="es-ES" sz="8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4595350" y="2814662"/>
            <a:ext cx="1218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2                           2                                                 </a:t>
            </a:r>
            <a:endParaRPr lang="es-ES" sz="800" dirty="0"/>
          </a:p>
        </p:txBody>
      </p:sp>
      <p:cxnSp>
        <p:nvCxnSpPr>
          <p:cNvPr id="103" name="102 Conector recto"/>
          <p:cNvCxnSpPr/>
          <p:nvPr/>
        </p:nvCxnSpPr>
        <p:spPr>
          <a:xfrm>
            <a:off x="4292986" y="2858824"/>
            <a:ext cx="474546" cy="51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rot="5400000" flipH="1" flipV="1">
            <a:off x="4733028" y="2909979"/>
            <a:ext cx="6901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5037733" y="2855949"/>
            <a:ext cx="557935" cy="8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 rot="5400000" flipH="1" flipV="1">
            <a:off x="5541038" y="2901352"/>
            <a:ext cx="92013" cy="5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(x-H)+c)) + (y-K) +   (x-H)-c) + (y-K)  = 2a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145 CuadroTexto"/>
          <p:cNvSpPr txBox="1"/>
          <p:nvPr/>
        </p:nvSpPr>
        <p:spPr>
          <a:xfrm>
            <a:off x="1298068" y="3907867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       √                   </a:t>
            </a:r>
            <a:endParaRPr lang="es-ES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3546946" y="3445882"/>
            <a:ext cx="27700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48" name="147 Conector recto"/>
          <p:cNvCxnSpPr/>
          <p:nvPr/>
        </p:nvCxnSpPr>
        <p:spPr>
          <a:xfrm>
            <a:off x="2808520" y="3467035"/>
            <a:ext cx="1616897" cy="9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4695815" y="3491691"/>
            <a:ext cx="1411819" cy="53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 rot="5400000" flipH="1" flipV="1">
            <a:off x="4352823" y="3525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rot="5400000" flipH="1" flipV="1">
            <a:off x="6049000" y="35605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(y-K) =  2a -  ((x-H)-c) + (y-K)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√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3482963" y="3905409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68" name="167 Conector recto"/>
          <p:cNvCxnSpPr/>
          <p:nvPr/>
        </p:nvCxnSpPr>
        <p:spPr>
          <a:xfrm flipV="1">
            <a:off x="2785499" y="3964727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"/>
          <p:cNvCxnSpPr/>
          <p:nvPr/>
        </p:nvCxnSpPr>
        <p:spPr>
          <a:xfrm rot="5400000" flipH="1" flipV="1">
            <a:off x="4359109" y="4010100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 flipV="1">
            <a:off x="5248330" y="3956584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 rot="5400000" flipH="1" flipV="1">
            <a:off x="6821940" y="4001957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CuadroTexto"/>
          <p:cNvSpPr txBox="1"/>
          <p:nvPr/>
        </p:nvSpPr>
        <p:spPr>
          <a:xfrm>
            <a:off x="6924310" y="3932967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7251082" y="3911224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108824" y="4391862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                  √    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</a:t>
            </a:r>
            <a:r>
              <a:rPr lang="es-ES" strike="sngStrike" dirty="0" smtClean="0"/>
              <a:t>(y-K) </a:t>
            </a:r>
            <a:r>
              <a:rPr lang="es-ES" dirty="0" smtClean="0"/>
              <a:t>=  4a -4a   %    +((x-H)-c) + </a:t>
            </a:r>
            <a:r>
              <a:rPr lang="es-ES" strike="sngStrike" dirty="0" smtClean="0"/>
              <a:t>(y-K)</a:t>
            </a:r>
            <a:endParaRPr lang="es-ES" strike="sngStrike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293719" y="4389404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74" name="73 Conector recto"/>
          <p:cNvCxnSpPr/>
          <p:nvPr/>
        </p:nvCxnSpPr>
        <p:spPr>
          <a:xfrm rot="5400000" flipH="1" flipV="1">
            <a:off x="5544975" y="4519052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5343390" y="4467992"/>
            <a:ext cx="254912" cy="16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2"/>
            <a:ext cx="82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((x-H)+c) + 2c(x-H) + c + (y-K) = </a:t>
            </a:r>
            <a:r>
              <a:rPr lang="es-ES" dirty="0" smtClean="0"/>
              <a:t>4a -4a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% +((x-H)-c) + (y-K) -2c(x-H) + c + (y-K)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10161" y="205852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4a((x-H)-c) + (y-K) + = 4a - 4c(x-H)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1600" dirty="0" smtClean="0">
                <a:latin typeface="Verdana"/>
                <a:cs typeface="Arial" pitchFamily="34" charset="0"/>
              </a:rPr>
              <a:t>√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% = a –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((x-H)-c) + 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a- 2ac(x-H)+c 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</a:t>
            </a:r>
            <a:endParaRPr lang="es-ES" dirty="0"/>
          </a:p>
        </p:txBody>
      </p:sp>
      <p:cxnSp>
        <p:nvCxnSpPr>
          <p:cNvPr id="91" name="90 Conector recto"/>
          <p:cNvCxnSpPr/>
          <p:nvPr/>
        </p:nvCxnSpPr>
        <p:spPr>
          <a:xfrm flipV="1">
            <a:off x="4052885" y="2500009"/>
            <a:ext cx="196635" cy="4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89464" y="2410353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2                         2                                                 </a:t>
            </a:r>
            <a:endParaRPr lang="es-ES" sz="800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a(x-H) – 2ac(x-H) +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a(y-K) = a -2ac(x-H) 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146 CuadroTexto"/>
          <p:cNvSpPr txBox="1"/>
          <p:nvPr/>
        </p:nvSpPr>
        <p:spPr>
          <a:xfrm>
            <a:off x="2188715" y="3413798"/>
            <a:ext cx="52762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2                              2                             2  2          2              2          4          2                             2              2  </a:t>
            </a:r>
            <a:endParaRPr lang="es-ES" sz="800" dirty="0"/>
          </a:p>
        </p:txBody>
      </p: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a(x-H)- c(x-H) + a(y-K) + </a:t>
            </a:r>
            <a:r>
              <a:rPr lang="es-ES" dirty="0" err="1" smtClean="0"/>
              <a:t>ac</a:t>
            </a:r>
            <a:r>
              <a:rPr lang="es-ES" dirty="0" smtClean="0"/>
              <a:t> – a = 0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2605994" y="3884018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2                2       2               2            2              2            2   2           4                             </a:t>
            </a:r>
            <a:endParaRPr lang="es-ES" sz="800" dirty="0"/>
          </a:p>
        </p:txBody>
      </p:sp>
      <p:sp>
        <p:nvSpPr>
          <p:cNvPr id="178" name="177 CuadroTexto"/>
          <p:cNvSpPr txBox="1"/>
          <p:nvPr/>
        </p:nvSpPr>
        <p:spPr>
          <a:xfrm>
            <a:off x="5403938" y="2437996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5730710" y="2416253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(x-H) (a – c) + a(y-K) + a(c – a) = 0  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2917202" y="4357830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2                       2            2               2           2     2           2                                                    </a:t>
            </a:r>
            <a:endParaRPr lang="es-ES" sz="800" dirty="0"/>
          </a:p>
        </p:txBody>
      </p:sp>
      <p:cxnSp>
        <p:nvCxnSpPr>
          <p:cNvPr id="66" name="65 Conector recto"/>
          <p:cNvCxnSpPr/>
          <p:nvPr/>
        </p:nvCxnSpPr>
        <p:spPr>
          <a:xfrm rot="5400000" flipH="1" flipV="1">
            <a:off x="4600203" y="1769956"/>
            <a:ext cx="119948" cy="6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4445485" y="1701743"/>
            <a:ext cx="214104" cy="44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83660" y="1605064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2                                                    2                                      2                                                     2                                  2                                           2                       2                                                                               </a:t>
            </a:r>
            <a:endParaRPr lang="es-ES" sz="8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1750599" y="2033127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2                      2                    2                                                                            </a:t>
            </a:r>
            <a:endParaRPr lang="es-ES" sz="800" dirty="0"/>
          </a:p>
        </p:txBody>
      </p:sp>
      <p:cxnSp>
        <p:nvCxnSpPr>
          <p:cNvPr id="96" name="95 Conector recto"/>
          <p:cNvCxnSpPr/>
          <p:nvPr/>
        </p:nvCxnSpPr>
        <p:spPr>
          <a:xfrm rot="5400000">
            <a:off x="4211058" y="2541246"/>
            <a:ext cx="785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CuadroTexto"/>
          <p:cNvSpPr txBox="1"/>
          <p:nvPr/>
        </p:nvSpPr>
        <p:spPr>
          <a:xfrm>
            <a:off x="1338855" y="2748719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2                              2                    2              4          2                          2               2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436212" y="306275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((x-H)-2c(x-H) + c +(y-K)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951171" y="3034803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2                     2                                    2                  2              4          2                           2               2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11" name="110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01" grpId="0"/>
      <p:bldP spid="145" grpId="0"/>
      <p:bldP spid="147" grpId="0"/>
      <p:bldP spid="165" grpId="0"/>
      <p:bldP spid="167" grpId="0"/>
      <p:bldP spid="178" grpId="0"/>
      <p:bldP spid="179" grpId="0"/>
      <p:bldP spid="62" grpId="0"/>
      <p:bldP spid="65" grpId="0"/>
      <p:bldP spid="86" grpId="0"/>
      <p:bldP spid="88" grpId="0"/>
      <p:bldP spid="99" grpId="0"/>
      <p:bldP spid="106" grpId="0"/>
      <p:bldP spid="1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2"/>
            <a:ext cx="82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(x-H)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+c) + 2c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(x-H)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c + 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(y-K)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s-ES" dirty="0" smtClean="0"/>
              <a:t>4a -4a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% +(</a:t>
            </a:r>
            <a:r>
              <a:rPr lang="es-ES" strike="sngStrike" dirty="0" smtClean="0"/>
              <a:t>(x-H)</a:t>
            </a:r>
            <a:r>
              <a:rPr lang="es-ES" dirty="0" smtClean="0"/>
              <a:t>-c) + (y-K) -2c</a:t>
            </a:r>
            <a:r>
              <a:rPr lang="es-ES" strike="sngStrike" dirty="0" smtClean="0"/>
              <a:t>(x-H)</a:t>
            </a:r>
            <a:r>
              <a:rPr lang="es-ES" dirty="0" smtClean="0"/>
              <a:t> + c + (y-K)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10161" y="205852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4a((x-H)-c) + (y-K) + = 4a - 4c(x-H)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1600" dirty="0" smtClean="0">
                <a:latin typeface="Verdana"/>
                <a:cs typeface="Arial" pitchFamily="34" charset="0"/>
              </a:rPr>
              <a:t>√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% = a –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((x-H)-c) + 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a- 2ac(x-H)+c 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</a:t>
            </a:r>
            <a:endParaRPr lang="es-ES" dirty="0"/>
          </a:p>
        </p:txBody>
      </p:sp>
      <p:cxnSp>
        <p:nvCxnSpPr>
          <p:cNvPr id="91" name="90 Conector recto"/>
          <p:cNvCxnSpPr/>
          <p:nvPr/>
        </p:nvCxnSpPr>
        <p:spPr>
          <a:xfrm flipV="1">
            <a:off x="4052885" y="2500009"/>
            <a:ext cx="196635" cy="4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89464" y="2410353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2                         2                                                 </a:t>
            </a:r>
            <a:endParaRPr lang="es-ES" sz="800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a(x-H) – 2ac(x-H) +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a(y-K) = a -2ac(x-H) 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146 CuadroTexto"/>
          <p:cNvSpPr txBox="1"/>
          <p:nvPr/>
        </p:nvSpPr>
        <p:spPr>
          <a:xfrm>
            <a:off x="2188715" y="3413798"/>
            <a:ext cx="52762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2                              2                             2  2          2              2          4          2                             2              2  </a:t>
            </a:r>
            <a:endParaRPr lang="es-ES" sz="800" dirty="0"/>
          </a:p>
        </p:txBody>
      </p: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a(x-H)- c(x-H) + a(y-K) + </a:t>
            </a:r>
            <a:r>
              <a:rPr lang="es-ES" dirty="0" err="1" smtClean="0"/>
              <a:t>ac</a:t>
            </a:r>
            <a:r>
              <a:rPr lang="es-ES" dirty="0" smtClean="0"/>
              <a:t> – a = 0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2605994" y="3884018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2                2       2               2            2              2            2   2           4                             </a:t>
            </a:r>
            <a:endParaRPr lang="es-ES" sz="800" dirty="0"/>
          </a:p>
        </p:txBody>
      </p:sp>
      <p:sp>
        <p:nvSpPr>
          <p:cNvPr id="178" name="177 CuadroTexto"/>
          <p:cNvSpPr txBox="1"/>
          <p:nvPr/>
        </p:nvSpPr>
        <p:spPr>
          <a:xfrm>
            <a:off x="5403938" y="2437996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5730710" y="2416253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(x-H) (a – c) + a(y-K) + a(c – a) = 0  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2917202" y="4357830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2                       2            2               2           2     2           2                                                    </a:t>
            </a:r>
            <a:endParaRPr lang="es-ES" sz="800" dirty="0"/>
          </a:p>
        </p:txBody>
      </p:sp>
      <p:cxnSp>
        <p:nvCxnSpPr>
          <p:cNvPr id="66" name="65 Conector recto"/>
          <p:cNvCxnSpPr/>
          <p:nvPr/>
        </p:nvCxnSpPr>
        <p:spPr>
          <a:xfrm rot="5400000" flipH="1" flipV="1">
            <a:off x="4600203" y="1769956"/>
            <a:ext cx="119948" cy="6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4445485" y="1701743"/>
            <a:ext cx="214104" cy="44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83660" y="1605064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2                                                    2                                      2                                                     2                                  2                                           2                       2                                                                               </a:t>
            </a:r>
            <a:endParaRPr lang="es-ES" sz="8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1750599" y="2033127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2                      2                    2                                                                            </a:t>
            </a:r>
            <a:endParaRPr lang="es-ES" sz="800" dirty="0"/>
          </a:p>
        </p:txBody>
      </p:sp>
      <p:cxnSp>
        <p:nvCxnSpPr>
          <p:cNvPr id="96" name="95 Conector recto"/>
          <p:cNvCxnSpPr/>
          <p:nvPr/>
        </p:nvCxnSpPr>
        <p:spPr>
          <a:xfrm rot="5400000">
            <a:off x="4211058" y="2541246"/>
            <a:ext cx="785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CuadroTexto"/>
          <p:cNvSpPr txBox="1"/>
          <p:nvPr/>
        </p:nvSpPr>
        <p:spPr>
          <a:xfrm>
            <a:off x="1338855" y="2748719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2                              2                    2              4          2                          2               2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436212" y="306275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((x-H)-2c(x-H) + c +(y-K)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951171" y="3034803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2                     2                                    2                  2              4          2                           2               2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11" name="110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(a – c) </a:t>
            </a:r>
            <a:r>
              <a:rPr lang="es-ES" dirty="0" smtClean="0">
                <a:latin typeface="Verdana"/>
                <a:cs typeface="Arial" pitchFamily="34" charset="0"/>
              </a:rPr>
              <a:t>[(x-h) - a] + a (y-K) = 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1715512" y="160506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2                        2          2                    2                     2</a:t>
            </a:r>
            <a:endParaRPr lang="es-ES" sz="8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330506" y="214438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IMPORTANTE: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714246" y="2548991"/>
            <a:ext cx="169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PF + P’F’ = 2a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853075" y="3163986"/>
            <a:ext cx="5840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(H-(H-c)) + (</a:t>
            </a:r>
            <a:r>
              <a:rPr lang="es-ES" dirty="0" err="1" smtClean="0"/>
              <a:t>K+b</a:t>
            </a:r>
            <a:r>
              <a:rPr lang="es-ES" dirty="0" smtClean="0"/>
              <a:t>-K) + 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(H-(</a:t>
            </a:r>
            <a:r>
              <a:rPr lang="es-ES" dirty="0" err="1" smtClean="0"/>
              <a:t>H+c</a:t>
            </a:r>
            <a:r>
              <a:rPr lang="es-ES" dirty="0" smtClean="0"/>
              <a:t>)) + (</a:t>
            </a:r>
            <a:r>
              <a:rPr lang="es-ES" dirty="0" err="1" smtClean="0"/>
              <a:t>K+b</a:t>
            </a:r>
            <a:r>
              <a:rPr lang="es-ES" dirty="0" smtClean="0"/>
              <a:t>-K)  = 2a</a:t>
            </a:r>
            <a:endParaRPr lang="es-ES" dirty="0"/>
          </a:p>
        </p:txBody>
      </p:sp>
      <p:cxnSp>
        <p:nvCxnSpPr>
          <p:cNvPr id="31" name="30 Conector recto"/>
          <p:cNvCxnSpPr/>
          <p:nvPr/>
        </p:nvCxnSpPr>
        <p:spPr>
          <a:xfrm>
            <a:off x="2114990" y="3233327"/>
            <a:ext cx="1979580" cy="115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 flipH="1" flipV="1">
            <a:off x="4061981" y="3278710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4514644" y="3225578"/>
            <a:ext cx="2051471" cy="1356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 flipH="1" flipV="1">
            <a:off x="6528795" y="327096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106058" y="3705887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√c + b +√c + b</a:t>
            </a:r>
            <a:r>
              <a:rPr lang="es-ES" dirty="0" smtClean="0"/>
              <a:t>  = 2a</a:t>
            </a:r>
            <a:endParaRPr lang="es-ES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3373464" y="3777261"/>
            <a:ext cx="650929" cy="103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3963498" y="3835625"/>
            <a:ext cx="117566" cy="7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4445284" y="3786036"/>
            <a:ext cx="678919" cy="21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 flipH="1" flipV="1">
            <a:off x="5067798" y="3862448"/>
            <a:ext cx="100938" cy="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1244920" y="3180725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2                                  2                                                2                                  2                                                                        </a:t>
            </a:r>
            <a:endParaRPr lang="es-ES" sz="8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2006921" y="3724229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2             2                    2              2                                                                        </a:t>
            </a:r>
            <a:endParaRPr lang="es-ES" sz="8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3667591" y="4246440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2√c + b</a:t>
            </a:r>
            <a:r>
              <a:rPr lang="es-ES" dirty="0" smtClean="0"/>
              <a:t>  = 2a</a:t>
            </a:r>
            <a:endParaRPr lang="es-ES" dirty="0"/>
          </a:p>
        </p:txBody>
      </p:sp>
      <p:cxnSp>
        <p:nvCxnSpPr>
          <p:cNvPr id="64" name="63 Conector recto"/>
          <p:cNvCxnSpPr/>
          <p:nvPr/>
        </p:nvCxnSpPr>
        <p:spPr>
          <a:xfrm flipV="1">
            <a:off x="4107806" y="4295395"/>
            <a:ext cx="650929" cy="103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rot="5400000" flipH="1" flipV="1">
            <a:off x="4679699" y="4363487"/>
            <a:ext cx="117566" cy="7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3725071" y="4619903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c + b</a:t>
            </a:r>
            <a:r>
              <a:rPr lang="es-ES" dirty="0" smtClean="0"/>
              <a:t>  = a</a:t>
            </a:r>
            <a:endParaRPr lang="es-E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2438261" y="4594988"/>
            <a:ext cx="3565224" cy="220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2              2             2                                                                             </a:t>
            </a:r>
            <a:endParaRPr lang="es-ES" sz="8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337687" y="4242641"/>
            <a:ext cx="104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5629546" y="4203832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83" name="82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6" grpId="0"/>
      <p:bldP spid="28" grpId="0"/>
      <p:bldP spid="28" grpId="1"/>
      <p:bldP spid="29" grpId="0"/>
      <p:bldP spid="30" grpId="0"/>
      <p:bldP spid="37" grpId="0"/>
      <p:bldP spid="59" grpId="0"/>
      <p:bldP spid="61" grpId="0"/>
      <p:bldP spid="63" grpId="0"/>
      <p:bldP spid="71" grpId="0"/>
      <p:bldP spid="74" grpId="0"/>
      <p:bldP spid="81" grpId="0"/>
      <p:bldP spid="82" grpId="0"/>
      <p:bldP spid="8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(a – c) </a:t>
            </a:r>
            <a:r>
              <a:rPr lang="es-ES" dirty="0" smtClean="0">
                <a:latin typeface="Verdana"/>
                <a:cs typeface="Arial" pitchFamily="34" charset="0"/>
              </a:rPr>
              <a:t>[(x-h) - a] + a (y-K) = 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1715512" y="160506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2                        2          2                    2                     2</a:t>
            </a:r>
            <a:endParaRPr lang="es-ES" sz="8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330506" y="214438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b[(x-H) –a]+ a(y-K) = 0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544797" y="211193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2                        2         2                2                     2</a:t>
            </a:r>
            <a:endParaRPr lang="es-ES" sz="8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435281" y="2611114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b(x-H) –ab]+ a(y-K) = 0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649572" y="25786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2                   2         2   2                 2                    2</a:t>
            </a:r>
            <a:endParaRPr lang="es-ES" sz="8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833183" y="311593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b(x-H)+ a(y-K) = ab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247499" y="309300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2                   2             2                   2              2    2</a:t>
            </a:r>
            <a:endParaRPr lang="es-ES" sz="8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5385189" y="3102609"/>
            <a:ext cx="104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</a:t>
            </a:r>
            <a:r>
              <a:rPr lang="es-ES" dirty="0" smtClean="0">
                <a:solidFill>
                  <a:srgbClr val="FF0000"/>
                </a:solidFill>
                <a:latin typeface="Verdana"/>
              </a:rPr>
              <a:t>÷ ab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5880931" y="3097161"/>
            <a:ext cx="12075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smtClean="0">
                <a:solidFill>
                  <a:srgbClr val="FF0000"/>
                </a:solidFill>
              </a:rPr>
              <a:t>2   2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6" name="55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6" grpId="0"/>
      <p:bldP spid="28" grpId="0"/>
      <p:bldP spid="25" grpId="0"/>
      <p:bldP spid="26" grpId="0"/>
      <p:bldP spid="27" grpId="0"/>
      <p:bldP spid="32" grpId="0"/>
      <p:bldP spid="36" grpId="0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137138" y="2379131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3210665" y="2916505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462874" y="2908780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3421355" y="2929146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719880" y="2382110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370834" y="2989603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2895410" y="2271655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358778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6610987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43523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155182" y="210010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Lado Recto:       2a</a:t>
            </a:r>
            <a:endParaRPr lang="es-ES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4903596" y="2441749"/>
            <a:ext cx="261257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873449" y="24417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74417" y="206996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2</a:t>
            </a:r>
            <a:endParaRPr lang="es-ES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358778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6610987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43523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155182" y="21001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Excentricidad:     c</a:t>
            </a:r>
            <a:endParaRPr lang="es-ES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4903596" y="2441749"/>
            <a:ext cx="261257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873449" y="24417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828675" y="1200150"/>
            <a:ext cx="7486650" cy="3943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Términos Generales: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  <a:hlinkClick r:id="rId2" action="ppaction://hlinksldjump"/>
              </a:rPr>
              <a:t>Sección Cónica, La Elipse</a:t>
            </a:r>
            <a:endParaRPr lang="es-ES" sz="1200" dirty="0" smtClean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3" action="ppaction://hlinksldjump"/>
              </a:rPr>
              <a:t>Componentes de La Elipse              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Formas: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4" action="ppaction://hlinksldjump"/>
              </a:rPr>
              <a:t>Deducción de la Forma Canónica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5" action="ppaction://hlinksldjump"/>
              </a:rPr>
              <a:t>Forma canónica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" action="ppaction://noaction"/>
              </a:rPr>
              <a:t>2 Casos de orientación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6" action="ppaction://hlinksldjump"/>
              </a:rPr>
              <a:t>Deducción de la Forma General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7" action="ppaction://hlinksldjump"/>
              </a:rPr>
              <a:t>Forma General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6655014" y="4491361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5364991" y="4503734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93765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10258" y="2341266"/>
            <a:ext cx="267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Directrices;      x = H</a:t>
            </a:r>
            <a:r>
              <a:rPr lang="es-ES" dirty="0" smtClean="0">
                <a:latin typeface="Verdana"/>
              </a:rPr>
              <a:t>± a</a:t>
            </a:r>
            <a:endParaRPr lang="es-E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6601766" y="2692958"/>
            <a:ext cx="180871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531430" y="2662812"/>
            <a:ext cx="30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</a:t>
            </a:r>
            <a:endParaRPr lang="es-ES" dirty="0"/>
          </a:p>
        </p:txBody>
      </p:sp>
      <p:cxnSp>
        <p:nvCxnSpPr>
          <p:cNvPr id="25" name="24 Conector recto"/>
          <p:cNvCxnSpPr/>
          <p:nvPr/>
        </p:nvCxnSpPr>
        <p:spPr>
          <a:xfrm rot="5400000" flipH="1" flipV="1">
            <a:off x="-301840" y="3401660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402390" y="3696427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149562" y="3564839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019933" y="1730161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29" name="28 Elipse"/>
          <p:cNvSpPr/>
          <p:nvPr/>
        </p:nvSpPr>
        <p:spPr>
          <a:xfrm>
            <a:off x="1348536" y="1914496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Elipse"/>
          <p:cNvSpPr/>
          <p:nvPr/>
        </p:nvSpPr>
        <p:spPr>
          <a:xfrm>
            <a:off x="2551582" y="2658380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Elipse"/>
          <p:cNvSpPr/>
          <p:nvPr/>
        </p:nvSpPr>
        <p:spPr>
          <a:xfrm>
            <a:off x="2026205" y="2655222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Elipse"/>
          <p:cNvSpPr/>
          <p:nvPr/>
        </p:nvSpPr>
        <p:spPr>
          <a:xfrm>
            <a:off x="3083937" y="265780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33" name="32 Conector recto"/>
          <p:cNvCxnSpPr/>
          <p:nvPr/>
        </p:nvCxnSpPr>
        <p:spPr>
          <a:xfrm rot="5400000" flipH="1" flipV="1">
            <a:off x="2076524" y="3197733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2439737" y="369375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35" name="34 Conector recto"/>
          <p:cNvCxnSpPr>
            <a:endCxn id="30" idx="2"/>
          </p:cNvCxnSpPr>
          <p:nvPr/>
        </p:nvCxnSpPr>
        <p:spPr>
          <a:xfrm>
            <a:off x="1146283" y="2680574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941072" y="2559955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1933935" y="245223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997717" y="2452233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41" name="40 Conector recto"/>
          <p:cNvCxnSpPr>
            <a:endCxn id="31" idx="4"/>
          </p:cNvCxnSpPr>
          <p:nvPr/>
        </p:nvCxnSpPr>
        <p:spPr>
          <a:xfrm rot="16200000" flipV="1">
            <a:off x="1553278" y="3196729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840382" y="3705656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2888133" y="3700894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44" name="43 Conector recto"/>
          <p:cNvCxnSpPr>
            <a:endCxn id="32" idx="4"/>
          </p:cNvCxnSpPr>
          <p:nvPr/>
        </p:nvCxnSpPr>
        <p:spPr>
          <a:xfrm rot="16200000" flipV="1">
            <a:off x="2615646" y="3194678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Abrir llave"/>
          <p:cNvSpPr/>
          <p:nvPr/>
        </p:nvSpPr>
        <p:spPr>
          <a:xfrm rot="16200000">
            <a:off x="2259329" y="2493252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2192759" y="2752048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46 Abrir llave"/>
          <p:cNvSpPr/>
          <p:nvPr/>
        </p:nvSpPr>
        <p:spPr>
          <a:xfrm rot="16200000">
            <a:off x="2793803" y="2493251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727233" y="2752047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49" name="48 Conector recto"/>
          <p:cNvCxnSpPr/>
          <p:nvPr/>
        </p:nvCxnSpPr>
        <p:spPr>
          <a:xfrm rot="5400000" flipH="1" flipV="1">
            <a:off x="-256233" y="2888901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 flipH="1" flipV="1">
            <a:off x="3051350" y="2930769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4511087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361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9646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10258" y="2341266"/>
            <a:ext cx="273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Directrices;      y = K </a:t>
            </a:r>
            <a:r>
              <a:rPr lang="es-ES" dirty="0" smtClean="0">
                <a:latin typeface="Verdana"/>
              </a:rPr>
              <a:t>± b</a:t>
            </a:r>
            <a:endParaRPr lang="es-E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6662056" y="2682909"/>
            <a:ext cx="180871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591720" y="2652764"/>
            <a:ext cx="341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</a:t>
            </a:r>
            <a:endParaRPr lang="es-ES" dirty="0"/>
          </a:p>
        </p:txBody>
      </p:sp>
      <p:cxnSp>
        <p:nvCxnSpPr>
          <p:cNvPr id="56" name="55 Conector recto"/>
          <p:cNvCxnSpPr/>
          <p:nvPr/>
        </p:nvCxnSpPr>
        <p:spPr>
          <a:xfrm rot="5400000" flipH="1" flipV="1">
            <a:off x="-532951" y="3698678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171279" y="3993445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3918451" y="3861857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788822" y="2027179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60" name="59 Elipse"/>
          <p:cNvSpPr/>
          <p:nvPr/>
        </p:nvSpPr>
        <p:spPr>
          <a:xfrm rot="16200000">
            <a:off x="1117425" y="2211514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Elipse"/>
          <p:cNvSpPr/>
          <p:nvPr/>
        </p:nvSpPr>
        <p:spPr>
          <a:xfrm>
            <a:off x="2320471" y="2955398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Elipse"/>
          <p:cNvSpPr/>
          <p:nvPr/>
        </p:nvSpPr>
        <p:spPr>
          <a:xfrm>
            <a:off x="2318877" y="2419580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Elipse"/>
          <p:cNvSpPr/>
          <p:nvPr/>
        </p:nvSpPr>
        <p:spPr>
          <a:xfrm>
            <a:off x="2323126" y="3475649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64" name="63 Conector recto"/>
          <p:cNvCxnSpPr/>
          <p:nvPr/>
        </p:nvCxnSpPr>
        <p:spPr>
          <a:xfrm rot="5400000" flipH="1" flipV="1">
            <a:off x="1845413" y="3494751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2208626" y="3990768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66" name="65 Conector recto"/>
          <p:cNvCxnSpPr>
            <a:endCxn id="61" idx="2"/>
          </p:cNvCxnSpPr>
          <p:nvPr/>
        </p:nvCxnSpPr>
        <p:spPr>
          <a:xfrm>
            <a:off x="915172" y="2977592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709961" y="2856973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2164463" y="2332001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2121495" y="3400281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1609271" y="4002674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2657022" y="3997912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sp>
        <p:nvSpPr>
          <p:cNvPr id="72" name="71 Abrir llave"/>
          <p:cNvSpPr/>
          <p:nvPr/>
        </p:nvSpPr>
        <p:spPr>
          <a:xfrm rot="10800000">
            <a:off x="2344298" y="2447803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73" name="72 Conector recto"/>
          <p:cNvCxnSpPr>
            <a:stCxn id="61" idx="0"/>
          </p:cNvCxnSpPr>
          <p:nvPr/>
        </p:nvCxnSpPr>
        <p:spPr>
          <a:xfrm rot="5400000" flipH="1" flipV="1">
            <a:off x="2090430" y="2700857"/>
            <a:ext cx="507443" cy="16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Abrir llave"/>
          <p:cNvSpPr/>
          <p:nvPr/>
        </p:nvSpPr>
        <p:spPr>
          <a:xfrm rot="10800000">
            <a:off x="2351696" y="2976024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CuadroTexto"/>
          <p:cNvSpPr txBox="1"/>
          <p:nvPr/>
        </p:nvSpPr>
        <p:spPr>
          <a:xfrm>
            <a:off x="2425288" y="2604744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2423142" y="311775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7" name="76 Conector recto"/>
          <p:cNvCxnSpPr/>
          <p:nvPr/>
        </p:nvCxnSpPr>
        <p:spPr>
          <a:xfrm flipV="1">
            <a:off x="983944" y="1446963"/>
            <a:ext cx="2743994" cy="7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flipV="1">
            <a:off x="885136" y="4352611"/>
            <a:ext cx="2743994" cy="7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82" name="81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b             a</a:t>
            </a:r>
            <a:endParaRPr lang="es-ES" sz="2500" dirty="0"/>
          </a:p>
        </p:txBody>
      </p:sp>
      <p:sp>
        <p:nvSpPr>
          <p:cNvPr id="85" name="84 Rectángulo redondeado"/>
          <p:cNvSpPr/>
          <p:nvPr/>
        </p:nvSpPr>
        <p:spPr>
          <a:xfrm>
            <a:off x="558670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Canónica, Casos de Orientación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06111" y="393121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7065" y="453870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67817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 flipH="1" flipV="1">
            <a:off x="1496816" y="3060017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2201046" y="3354784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948218" y="3223196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18589" y="1388518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17" name="16 Elipse"/>
          <p:cNvSpPr/>
          <p:nvPr/>
        </p:nvSpPr>
        <p:spPr>
          <a:xfrm>
            <a:off x="3147192" y="1572853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4350238" y="2316737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Elipse"/>
          <p:cNvSpPr/>
          <p:nvPr/>
        </p:nvSpPr>
        <p:spPr>
          <a:xfrm>
            <a:off x="3824861" y="2313579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Elipse"/>
          <p:cNvSpPr/>
          <p:nvPr/>
        </p:nvSpPr>
        <p:spPr>
          <a:xfrm>
            <a:off x="4882593" y="2316165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7" name="26 Conector recto"/>
          <p:cNvCxnSpPr/>
          <p:nvPr/>
        </p:nvCxnSpPr>
        <p:spPr>
          <a:xfrm rot="5400000" flipH="1" flipV="1">
            <a:off x="3875180" y="2856090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238393" y="3352107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9" name="28 Conector recto"/>
          <p:cNvCxnSpPr>
            <a:endCxn id="18" idx="2"/>
          </p:cNvCxnSpPr>
          <p:nvPr/>
        </p:nvCxnSpPr>
        <p:spPr>
          <a:xfrm>
            <a:off x="2944939" y="2338931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739728" y="221831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732591" y="2110590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796373" y="2110590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33" name="32 Conector recto"/>
          <p:cNvCxnSpPr>
            <a:endCxn id="19" idx="4"/>
          </p:cNvCxnSpPr>
          <p:nvPr/>
        </p:nvCxnSpPr>
        <p:spPr>
          <a:xfrm rot="16200000" flipV="1">
            <a:off x="3351934" y="2855086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639038" y="3364013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686789" y="3359251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36" name="35 Conector recto"/>
          <p:cNvCxnSpPr>
            <a:endCxn id="20" idx="4"/>
          </p:cNvCxnSpPr>
          <p:nvPr/>
        </p:nvCxnSpPr>
        <p:spPr>
          <a:xfrm rot="16200000" flipV="1">
            <a:off x="4414302" y="2853035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Abrir llave"/>
          <p:cNvSpPr/>
          <p:nvPr/>
        </p:nvSpPr>
        <p:spPr>
          <a:xfrm rot="16200000">
            <a:off x="4057985" y="2151609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3991415" y="2410405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46 Abrir llave"/>
          <p:cNvSpPr/>
          <p:nvPr/>
        </p:nvSpPr>
        <p:spPr>
          <a:xfrm rot="16200000">
            <a:off x="4592459" y="2151608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4525889" y="2410404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54" grpId="0" animBg="1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8" grpId="0"/>
      <p:bldP spid="30" grpId="0"/>
      <p:bldP spid="31" grpId="0"/>
      <p:bldP spid="32" grpId="0"/>
      <p:bldP spid="34" grpId="0"/>
      <p:bldP spid="35" grpId="0"/>
      <p:bldP spid="45" grpId="0" animBg="1"/>
      <p:bldP spid="46" grpId="0"/>
      <p:bldP spid="47" grpId="0" animBg="1"/>
      <p:bldP spid="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Canónica, Casos de Orientación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b             a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06111" y="393121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7065" y="453870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 flipH="1" flipV="1">
            <a:off x="1496816" y="3060017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2201046" y="3354784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948218" y="3223196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18589" y="1388518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17" name="16 Elipse"/>
          <p:cNvSpPr/>
          <p:nvPr/>
        </p:nvSpPr>
        <p:spPr>
          <a:xfrm rot="16200000">
            <a:off x="3147192" y="1572853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4350238" y="2316737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Elipse"/>
          <p:cNvSpPr/>
          <p:nvPr/>
        </p:nvSpPr>
        <p:spPr>
          <a:xfrm>
            <a:off x="4348644" y="1780919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Elipse"/>
          <p:cNvSpPr/>
          <p:nvPr/>
        </p:nvSpPr>
        <p:spPr>
          <a:xfrm>
            <a:off x="4352893" y="283698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7" name="26 Conector recto"/>
          <p:cNvCxnSpPr/>
          <p:nvPr/>
        </p:nvCxnSpPr>
        <p:spPr>
          <a:xfrm rot="5400000" flipH="1" flipV="1">
            <a:off x="3875180" y="2856090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238393" y="3352107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9" name="28 Conector recto"/>
          <p:cNvCxnSpPr>
            <a:endCxn id="18" idx="2"/>
          </p:cNvCxnSpPr>
          <p:nvPr/>
        </p:nvCxnSpPr>
        <p:spPr>
          <a:xfrm>
            <a:off x="2944939" y="2338931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739728" y="221831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194230" y="1693340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151262" y="2761620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639038" y="3364013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686789" y="3359251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567817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9" name="38 Abrir llave"/>
          <p:cNvSpPr/>
          <p:nvPr/>
        </p:nvSpPr>
        <p:spPr>
          <a:xfrm rot="10800000">
            <a:off x="4374065" y="1809142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41" name="40 Conector recto"/>
          <p:cNvCxnSpPr>
            <a:stCxn id="18" idx="0"/>
          </p:cNvCxnSpPr>
          <p:nvPr/>
        </p:nvCxnSpPr>
        <p:spPr>
          <a:xfrm rot="5400000" flipH="1" flipV="1">
            <a:off x="4120197" y="2062196"/>
            <a:ext cx="507443" cy="16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brir llave"/>
          <p:cNvSpPr/>
          <p:nvPr/>
        </p:nvSpPr>
        <p:spPr>
          <a:xfrm rot="10800000">
            <a:off x="4381463" y="2337363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455055" y="196608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452909" y="2479092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8" grpId="0"/>
      <p:bldP spid="30" grpId="0"/>
      <p:bldP spid="31" grpId="0"/>
      <p:bldP spid="32" grpId="0"/>
      <p:bldP spid="34" grpId="0"/>
      <p:bldP spid="35" grpId="0"/>
      <p:bldP spid="38" grpId="0" animBg="1"/>
      <p:bldP spid="39" grpId="0" animBg="1"/>
      <p:bldP spid="44" grpId="0" animBg="1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General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69044" y="1299361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3142571" y="1836735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4394780" y="1829010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353261" y="1849376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651786" y="1302340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302740" y="1909833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108970" y="1488333"/>
            <a:ext cx="187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/ ab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025302" y="241246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b(x-H) + a(y-K) – ab = 0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441642" y="3025303"/>
            <a:ext cx="4766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bx-2bHx+Hb+ay-2HKy + </a:t>
            </a:r>
            <a:r>
              <a:rPr lang="es-ES" dirty="0" err="1" smtClean="0"/>
              <a:t>aK</a:t>
            </a:r>
            <a:r>
              <a:rPr lang="es-ES" dirty="0" smtClean="0"/>
              <a:t> – ab = 0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918968" y="237799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2               2           2               2            2   2       </a:t>
            </a:r>
            <a:endParaRPr lang="es-ES" sz="8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331671" y="2976446"/>
            <a:ext cx="58646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  2        2                    2  2      2   2          2                     2     2          2   2</a:t>
            </a:r>
            <a:endParaRPr lang="es-ES" sz="8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706153" y="3439115"/>
            <a:ext cx="1812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 = A</a:t>
            </a:r>
          </a:p>
          <a:p>
            <a:r>
              <a:rPr lang="es-ES" dirty="0" smtClean="0"/>
              <a:t> -2bH = C</a:t>
            </a:r>
          </a:p>
          <a:p>
            <a:r>
              <a:rPr lang="es-ES" dirty="0" smtClean="0"/>
              <a:t>a = B</a:t>
            </a:r>
          </a:p>
          <a:p>
            <a:r>
              <a:rPr lang="es-ES" dirty="0" smtClean="0"/>
              <a:t>-2aK = D</a:t>
            </a:r>
          </a:p>
          <a:p>
            <a:r>
              <a:rPr lang="es-ES" dirty="0" err="1" smtClean="0"/>
              <a:t>Hb+aK</a:t>
            </a:r>
            <a:r>
              <a:rPr lang="es-ES" dirty="0" smtClean="0"/>
              <a:t>-ab = E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798385" y="3412429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047889" y="3702393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3828055" y="4000450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004731" y="4258047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3833448" y="4491368"/>
            <a:ext cx="14373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2  2       2    2    2  2                </a:t>
            </a:r>
            <a:endParaRPr lang="es-ES" sz="800" dirty="0"/>
          </a:p>
        </p:txBody>
      </p:sp>
      <p:sp>
        <p:nvSpPr>
          <p:cNvPr id="40" name="39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9" grpId="0"/>
      <p:bldP spid="30" grpId="0"/>
      <p:bldP spid="31" grpId="0"/>
      <p:bldP spid="33" grpId="0"/>
      <p:bldP spid="34" grpId="0"/>
      <p:bldP spid="35" grpId="0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General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188395" y="2496621"/>
            <a:ext cx="5024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err="1" smtClean="0"/>
              <a:t>Ax</a:t>
            </a:r>
            <a:r>
              <a:rPr lang="es-ES" sz="3000" dirty="0" smtClean="0"/>
              <a:t> + </a:t>
            </a:r>
            <a:r>
              <a:rPr lang="es-ES" sz="3000" dirty="0" err="1" smtClean="0"/>
              <a:t>By</a:t>
            </a:r>
            <a:r>
              <a:rPr lang="es-ES" sz="3000" dirty="0" smtClean="0"/>
              <a:t> + </a:t>
            </a:r>
            <a:r>
              <a:rPr lang="es-ES" sz="3000" dirty="0" err="1" smtClean="0"/>
              <a:t>Cx</a:t>
            </a:r>
            <a:r>
              <a:rPr lang="es-ES" sz="3000" dirty="0" smtClean="0"/>
              <a:t> + Dy + E = 0</a:t>
            </a:r>
            <a:endParaRPr lang="es-ES" sz="3000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2165944" y="2302477"/>
            <a:ext cx="4758837" cy="99552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8" name="27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0" y="4625704"/>
            <a:ext cx="5971824" cy="51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500" dirty="0" smtClean="0"/>
              <a:t>*Debes convertir a la forma canónica para encontrar su sentido exacto</a:t>
            </a:r>
            <a:endParaRPr lang="es-ES" sz="15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951837" y="2459174"/>
            <a:ext cx="52760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</a:t>
            </a:r>
            <a:r>
              <a:rPr lang="es-ES" sz="1500" dirty="0" smtClean="0"/>
              <a:t>2               2</a:t>
            </a:r>
            <a:endParaRPr lang="es-ES" sz="1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36" grpId="0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hlinkClick r:id="rId2"/>
          </p:cNvPr>
          <p:cNvSpPr txBox="1"/>
          <p:nvPr/>
        </p:nvSpPr>
        <p:spPr>
          <a:xfrm>
            <a:off x="1587526" y="1684981"/>
            <a:ext cx="60265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http://www.guiasdeapoyo.net/</a:t>
            </a:r>
            <a:endParaRPr lang="es-ES" sz="30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37378" y="489170"/>
            <a:ext cx="718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encontrar más material sobre matemáticas y física visitar: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2153" y="3478704"/>
            <a:ext cx="3594254" cy="4909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>
                <a:latin typeface="Brush Script MT" pitchFamily="66" charset="0"/>
              </a:rPr>
              <a:t>Gentileza de Daniel Montoya</a:t>
            </a:r>
            <a:endParaRPr lang="es-ES" sz="2800" dirty="0">
              <a:latin typeface="Brush Script MT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La Elipse: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8675" y="988395"/>
            <a:ext cx="7486650" cy="3429000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Es la sección cónica resultante de cortar con un ángulo de inclinación respecto a la base del cono sin cortar a ésta misma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on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562" y="1362075"/>
            <a:ext cx="1666875" cy="2419350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821229" y="2165684"/>
            <a:ext cx="1607419" cy="69301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Forma libre"/>
          <p:cNvSpPr/>
          <p:nvPr/>
        </p:nvSpPr>
        <p:spPr>
          <a:xfrm>
            <a:off x="3748413" y="3284740"/>
            <a:ext cx="1647173" cy="219206"/>
          </a:xfrm>
          <a:custGeom>
            <a:avLst/>
            <a:gdLst>
              <a:gd name="connsiteX0" fmla="*/ 0 w 1647173"/>
              <a:gd name="connsiteY0" fmla="*/ 219206 h 219206"/>
              <a:gd name="connsiteX1" fmla="*/ 826718 w 1647173"/>
              <a:gd name="connsiteY1" fmla="*/ 0 h 219206"/>
              <a:gd name="connsiteX2" fmla="*/ 1647173 w 1647173"/>
              <a:gd name="connsiteY2" fmla="*/ 219206 h 21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7173" h="219206">
                <a:moveTo>
                  <a:pt x="0" y="219206"/>
                </a:moveTo>
                <a:cubicBezTo>
                  <a:pt x="276094" y="109603"/>
                  <a:pt x="552189" y="0"/>
                  <a:pt x="826718" y="0"/>
                </a:cubicBezTo>
                <a:cubicBezTo>
                  <a:pt x="1101247" y="0"/>
                  <a:pt x="1374210" y="109603"/>
                  <a:pt x="1647173" y="219206"/>
                </a:cubicBezTo>
              </a:path>
            </a:pathLst>
          </a:custGeom>
          <a:ln w="6350">
            <a:solidFill>
              <a:schemeClr val="bg2">
                <a:lumMod val="10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on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562" y="1362075"/>
            <a:ext cx="1666875" cy="2419350"/>
          </a:xfrm>
          <a:prstGeom prst="rect">
            <a:avLst/>
          </a:prstGeom>
        </p:spPr>
      </p:pic>
      <p:sp>
        <p:nvSpPr>
          <p:cNvPr id="8" name="7 Forma libre"/>
          <p:cNvSpPr/>
          <p:nvPr/>
        </p:nvSpPr>
        <p:spPr>
          <a:xfrm>
            <a:off x="3748413" y="3284740"/>
            <a:ext cx="1647173" cy="219206"/>
          </a:xfrm>
          <a:custGeom>
            <a:avLst/>
            <a:gdLst>
              <a:gd name="connsiteX0" fmla="*/ 0 w 1647173"/>
              <a:gd name="connsiteY0" fmla="*/ 219206 h 219206"/>
              <a:gd name="connsiteX1" fmla="*/ 826718 w 1647173"/>
              <a:gd name="connsiteY1" fmla="*/ 0 h 219206"/>
              <a:gd name="connsiteX2" fmla="*/ 1647173 w 1647173"/>
              <a:gd name="connsiteY2" fmla="*/ 219206 h 21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7173" h="219206">
                <a:moveTo>
                  <a:pt x="0" y="219206"/>
                </a:moveTo>
                <a:cubicBezTo>
                  <a:pt x="276094" y="109603"/>
                  <a:pt x="552189" y="0"/>
                  <a:pt x="826718" y="0"/>
                </a:cubicBezTo>
                <a:cubicBezTo>
                  <a:pt x="1101247" y="0"/>
                  <a:pt x="1374210" y="109603"/>
                  <a:pt x="1647173" y="219206"/>
                </a:cubicBezTo>
              </a:path>
            </a:pathLst>
          </a:custGeom>
          <a:ln w="6350">
            <a:solidFill>
              <a:schemeClr val="bg2">
                <a:lumMod val="10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Elipse"/>
          <p:cNvSpPr/>
          <p:nvPr/>
        </p:nvSpPr>
        <p:spPr>
          <a:xfrm rot="1358436">
            <a:off x="4166195" y="2433674"/>
            <a:ext cx="947463" cy="186887"/>
          </a:xfrm>
          <a:prstGeom prst="ellipse">
            <a:avLst/>
          </a:prstGeom>
          <a:solidFill>
            <a:srgbClr val="00B0F0">
              <a:alpha val="62000"/>
            </a:srgbClr>
          </a:solidFill>
          <a:ln w="63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recto"/>
          <p:cNvCxnSpPr/>
          <p:nvPr/>
        </p:nvCxnSpPr>
        <p:spPr>
          <a:xfrm>
            <a:off x="3821229" y="2165684"/>
            <a:ext cx="1607419" cy="69301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0" y="10757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" y="10758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87257" y="2086754"/>
            <a:ext cx="1769485" cy="950941"/>
          </a:xfrm>
          <a:prstGeom prst="ellipse">
            <a:avLst/>
          </a:prstGeom>
          <a:solidFill>
            <a:srgbClr val="00B0F0">
              <a:alpha val="62000"/>
            </a:srgbClr>
          </a:solidFill>
          <a:ln w="63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rot="5400000" flipH="1" flipV="1">
            <a:off x="3848463" y="2573214"/>
            <a:ext cx="1465729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43300" y="2562225"/>
            <a:ext cx="2131359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Términos generales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Elipse en el plano cartesiano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 flipH="1" flipV="1">
            <a:off x="2429778" y="3403930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3134008" y="3698697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881180" y="3567109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51551" y="1732431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37" name="36 Elipse"/>
          <p:cNvSpPr/>
          <p:nvPr/>
        </p:nvSpPr>
        <p:spPr>
          <a:xfrm>
            <a:off x="4080154" y="1916766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Elipse"/>
          <p:cNvSpPr/>
          <p:nvPr/>
        </p:nvSpPr>
        <p:spPr>
          <a:xfrm>
            <a:off x="5283200" y="2660650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Elipse"/>
          <p:cNvSpPr/>
          <p:nvPr/>
        </p:nvSpPr>
        <p:spPr>
          <a:xfrm>
            <a:off x="4757823" y="2657492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Elipse"/>
          <p:cNvSpPr/>
          <p:nvPr/>
        </p:nvSpPr>
        <p:spPr>
          <a:xfrm>
            <a:off x="5815555" y="266007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Abrir llave"/>
          <p:cNvSpPr/>
          <p:nvPr/>
        </p:nvSpPr>
        <p:spPr>
          <a:xfrm rot="16200000">
            <a:off x="4990947" y="2493324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Abrir llave"/>
          <p:cNvSpPr/>
          <p:nvPr/>
        </p:nvSpPr>
        <p:spPr>
          <a:xfrm rot="16200000">
            <a:off x="5519584" y="2491736"/>
            <a:ext cx="101175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8" name="57 Conector recto"/>
          <p:cNvCxnSpPr>
            <a:stCxn id="38" idx="6"/>
            <a:endCxn id="37" idx="6"/>
          </p:cNvCxnSpPr>
          <p:nvPr/>
        </p:nvCxnSpPr>
        <p:spPr>
          <a:xfrm flipV="1">
            <a:off x="5328919" y="2679305"/>
            <a:ext cx="1205445" cy="42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stCxn id="37" idx="0"/>
            <a:endCxn id="38" idx="0"/>
          </p:cNvCxnSpPr>
          <p:nvPr/>
        </p:nvCxnSpPr>
        <p:spPr>
          <a:xfrm rot="16200000" flipH="1" flipV="1">
            <a:off x="4934718" y="2288108"/>
            <a:ext cx="743884" cy="1199"/>
          </a:xfrm>
          <a:prstGeom prst="line">
            <a:avLst/>
          </a:prstGeom>
          <a:ln>
            <a:solidFill>
              <a:srgbClr val="FC5B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4924377" y="2752120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5464840" y="274840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5089416" y="2195775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FC5B1A"/>
                </a:solidFill>
                <a:latin typeface="Cambria Math" pitchFamily="18" charset="0"/>
                <a:ea typeface="Cambria Math" pitchFamily="18" charset="0"/>
              </a:rPr>
              <a:t>b</a:t>
            </a:r>
            <a:endParaRPr lang="es-ES" sz="800" dirty="0">
              <a:solidFill>
                <a:srgbClr val="FC5B1A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5509999" y="2490563"/>
            <a:ext cx="21410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</a:t>
            </a:r>
            <a:endParaRPr lang="es-ES" sz="800" dirty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2" name="71 Conector recto"/>
          <p:cNvCxnSpPr>
            <a:endCxn id="56" idx="0"/>
          </p:cNvCxnSpPr>
          <p:nvPr/>
        </p:nvCxnSpPr>
        <p:spPr>
          <a:xfrm rot="5400000" flipH="1" flipV="1">
            <a:off x="4808142" y="3200003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5171355" y="369602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80" name="79 Conector recto"/>
          <p:cNvCxnSpPr>
            <a:endCxn id="38" idx="2"/>
          </p:cNvCxnSpPr>
          <p:nvPr/>
        </p:nvCxnSpPr>
        <p:spPr>
          <a:xfrm>
            <a:off x="3877901" y="2682844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3672690" y="2562225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4665553" y="245450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5729335" y="2454503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86" name="85 Conector recto"/>
          <p:cNvCxnSpPr>
            <a:endCxn id="43" idx="4"/>
          </p:cNvCxnSpPr>
          <p:nvPr/>
        </p:nvCxnSpPr>
        <p:spPr>
          <a:xfrm rot="16200000" flipV="1">
            <a:off x="4284896" y="3198999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4572000" y="3707926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5619751" y="3703164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90" name="89 Conector recto"/>
          <p:cNvCxnSpPr>
            <a:endCxn id="44" idx="4"/>
          </p:cNvCxnSpPr>
          <p:nvPr/>
        </p:nvCxnSpPr>
        <p:spPr>
          <a:xfrm rot="16200000" flipV="1">
            <a:off x="5347264" y="3196948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Elipse"/>
          <p:cNvSpPr/>
          <p:nvPr/>
        </p:nvSpPr>
        <p:spPr>
          <a:xfrm>
            <a:off x="6511925" y="2658269"/>
            <a:ext cx="45719" cy="45719"/>
          </a:xfrm>
          <a:prstGeom prst="ellipse">
            <a:avLst/>
          </a:prstGeom>
          <a:solidFill>
            <a:srgbClr val="BC8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93" name="92 Conector recto"/>
          <p:cNvCxnSpPr>
            <a:endCxn id="92" idx="4"/>
          </p:cNvCxnSpPr>
          <p:nvPr/>
        </p:nvCxnSpPr>
        <p:spPr>
          <a:xfrm rot="5400000" flipH="1" flipV="1">
            <a:off x="6037422" y="3198338"/>
            <a:ext cx="991712" cy="3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CuadroTexto"/>
          <p:cNvSpPr txBox="1"/>
          <p:nvPr/>
        </p:nvSpPr>
        <p:spPr>
          <a:xfrm>
            <a:off x="6307932" y="3710308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 smtClean="0"/>
              <a:t>H+a</a:t>
            </a:r>
            <a:endParaRPr lang="es-ES" sz="1000" dirty="0"/>
          </a:p>
        </p:txBody>
      </p:sp>
      <p:sp>
        <p:nvSpPr>
          <p:cNvPr id="98" name="97 CuadroTexto"/>
          <p:cNvSpPr txBox="1"/>
          <p:nvPr/>
        </p:nvSpPr>
        <p:spPr>
          <a:xfrm>
            <a:off x="3936382" y="3698402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H-a</a:t>
            </a:r>
            <a:endParaRPr lang="es-ES" sz="1000" dirty="0"/>
          </a:p>
        </p:txBody>
      </p:sp>
      <p:cxnSp>
        <p:nvCxnSpPr>
          <p:cNvPr id="99" name="98 Conector recto"/>
          <p:cNvCxnSpPr/>
          <p:nvPr/>
        </p:nvCxnSpPr>
        <p:spPr>
          <a:xfrm rot="16200000" flipV="1">
            <a:off x="3580046" y="3191855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Elipse"/>
          <p:cNvSpPr/>
          <p:nvPr/>
        </p:nvSpPr>
        <p:spPr>
          <a:xfrm>
            <a:off x="4056857" y="2663032"/>
            <a:ext cx="45719" cy="45719"/>
          </a:xfrm>
          <a:prstGeom prst="ellipse">
            <a:avLst/>
          </a:prstGeom>
          <a:solidFill>
            <a:srgbClr val="BC8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CuadroTexto"/>
          <p:cNvSpPr txBox="1"/>
          <p:nvPr/>
        </p:nvSpPr>
        <p:spPr>
          <a:xfrm>
            <a:off x="3867152" y="2526507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BC8B2A"/>
                </a:solidFill>
              </a:rPr>
              <a:t>M</a:t>
            </a:r>
            <a:endParaRPr lang="es-ES" sz="800" dirty="0">
              <a:solidFill>
                <a:srgbClr val="BC8B2A"/>
              </a:solidFill>
            </a:endParaRPr>
          </a:p>
        </p:txBody>
      </p:sp>
      <p:sp>
        <p:nvSpPr>
          <p:cNvPr id="102" name="101 CuadroTexto"/>
          <p:cNvSpPr txBox="1"/>
          <p:nvPr/>
        </p:nvSpPr>
        <p:spPr>
          <a:xfrm>
            <a:off x="6498432" y="2562225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BC8B2A"/>
                </a:solidFill>
              </a:rPr>
              <a:t>N</a:t>
            </a:r>
            <a:endParaRPr lang="es-ES" sz="800" dirty="0">
              <a:solidFill>
                <a:srgbClr val="BC8B2A"/>
              </a:solidFill>
            </a:endParaRPr>
          </a:p>
        </p:txBody>
      </p:sp>
      <p:sp>
        <p:nvSpPr>
          <p:cNvPr id="103" name="102 CuadroTexto"/>
          <p:cNvSpPr txBox="1"/>
          <p:nvPr/>
        </p:nvSpPr>
        <p:spPr>
          <a:xfrm>
            <a:off x="260350" y="179837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Elipse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260350" y="2100001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Centro (H,K)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260350" y="2420676"/>
            <a:ext cx="1800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3.- Focos (</a:t>
            </a:r>
            <a:r>
              <a:rPr lang="es-E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F, F’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260350" y="2731826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4.- Distancia Focal (</a:t>
            </a:r>
            <a:r>
              <a:rPr lang="es-E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108 CuadroTexto"/>
          <p:cNvSpPr txBox="1"/>
          <p:nvPr/>
        </p:nvSpPr>
        <p:spPr>
          <a:xfrm>
            <a:off x="260350" y="304297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5.- Lado Recto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1" name="110 Conector recto"/>
          <p:cNvCxnSpPr/>
          <p:nvPr/>
        </p:nvCxnSpPr>
        <p:spPr>
          <a:xfrm rot="16200000" flipV="1">
            <a:off x="5154217" y="2677716"/>
            <a:ext cx="1366837" cy="7143"/>
          </a:xfrm>
          <a:prstGeom prst="line">
            <a:avLst/>
          </a:prstGeom>
          <a:ln>
            <a:solidFill>
              <a:srgbClr val="FF2FD2">
                <a:alpha val="6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 rot="16200000" flipV="1">
            <a:off x="4096941" y="2670573"/>
            <a:ext cx="1366837" cy="7143"/>
          </a:xfrm>
          <a:prstGeom prst="line">
            <a:avLst/>
          </a:prstGeom>
          <a:ln>
            <a:solidFill>
              <a:srgbClr val="FF2FD2">
                <a:alpha val="6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CuadroTexto"/>
          <p:cNvSpPr txBox="1"/>
          <p:nvPr/>
        </p:nvSpPr>
        <p:spPr>
          <a:xfrm>
            <a:off x="260350" y="3354126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6.- Semieje mayor (</a:t>
            </a:r>
            <a:r>
              <a:rPr lang="es-E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" name="117 CuadroTexto"/>
          <p:cNvSpPr txBox="1"/>
          <p:nvPr/>
        </p:nvSpPr>
        <p:spPr>
          <a:xfrm>
            <a:off x="260350" y="3709726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7.- Semieje menor (</a:t>
            </a:r>
            <a:r>
              <a:rPr lang="es-ES" dirty="0" smtClean="0">
                <a:solidFill>
                  <a:srgbClr val="FC5B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6222122" y="2166193"/>
            <a:ext cx="45719" cy="45719"/>
          </a:xfrm>
          <a:prstGeom prst="ellipse">
            <a:avLst/>
          </a:prstGeom>
          <a:solidFill>
            <a:srgbClr val="660066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660066"/>
              </a:solidFill>
            </a:endParaRPr>
          </a:p>
        </p:txBody>
      </p:sp>
      <p:cxnSp>
        <p:nvCxnSpPr>
          <p:cNvPr id="121" name="120 Conector recto"/>
          <p:cNvCxnSpPr/>
          <p:nvPr/>
        </p:nvCxnSpPr>
        <p:spPr>
          <a:xfrm rot="16200000" flipV="1">
            <a:off x="5501647" y="2951298"/>
            <a:ext cx="1489504" cy="290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>
            <a:endCxn id="120" idx="2"/>
          </p:cNvCxnSpPr>
          <p:nvPr/>
        </p:nvCxnSpPr>
        <p:spPr>
          <a:xfrm flipV="1">
            <a:off x="3880381" y="2189053"/>
            <a:ext cx="2341741" cy="121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CuadroTexto"/>
          <p:cNvSpPr txBox="1"/>
          <p:nvPr/>
        </p:nvSpPr>
        <p:spPr>
          <a:xfrm>
            <a:off x="6231220" y="2011680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rgbClr val="660066"/>
                </a:solidFill>
                <a:latin typeface="Cambria Math" pitchFamily="18" charset="0"/>
                <a:ea typeface="Cambria Math" pitchFamily="18" charset="0"/>
              </a:rPr>
              <a:t>P: (X,Y)</a:t>
            </a:r>
            <a:endParaRPr lang="es-ES" sz="1000" dirty="0">
              <a:solidFill>
                <a:srgbClr val="660066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7" name="126 CuadroTexto"/>
          <p:cNvSpPr txBox="1"/>
          <p:nvPr/>
        </p:nvSpPr>
        <p:spPr>
          <a:xfrm>
            <a:off x="260350" y="4020876"/>
            <a:ext cx="251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8.- Punto Arbitrario (</a:t>
            </a:r>
            <a:r>
              <a:rPr lang="es-ES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 Math" pitchFamily="18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62647" y="431194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9.- Vértices (</a:t>
            </a:r>
            <a:r>
              <a:rPr lang="es-ES" dirty="0" smtClean="0">
                <a:solidFill>
                  <a:srgbClr val="BC8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dirty="0" smtClean="0">
                <a:solidFill>
                  <a:srgbClr val="BC8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5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30629" y="4602145"/>
            <a:ext cx="6320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10.- Directrices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7" name="56 Conector recto"/>
          <p:cNvCxnSpPr/>
          <p:nvPr/>
        </p:nvCxnSpPr>
        <p:spPr>
          <a:xfrm rot="5400000" flipH="1" flipV="1">
            <a:off x="2486967" y="2888901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 flipH="1" flipV="1">
            <a:off x="5794550" y="2930769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6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7" grpId="0" animBg="1"/>
      <p:bldP spid="38" grpId="0" animBg="1"/>
      <p:bldP spid="43" grpId="0" animBg="1"/>
      <p:bldP spid="44" grpId="0" animBg="1"/>
      <p:bldP spid="45" grpId="0" animBg="1"/>
      <p:bldP spid="56" grpId="0" animBg="1"/>
      <p:bldP spid="65" grpId="0"/>
      <p:bldP spid="67" grpId="0"/>
      <p:bldP spid="68" grpId="0"/>
      <p:bldP spid="70" grpId="0"/>
      <p:bldP spid="79" grpId="0"/>
      <p:bldP spid="83" grpId="0"/>
      <p:bldP spid="84" grpId="0"/>
      <p:bldP spid="85" grpId="0"/>
      <p:bldP spid="88" grpId="0"/>
      <p:bldP spid="89" grpId="0"/>
      <p:bldP spid="92" grpId="0" animBg="1"/>
      <p:bldP spid="97" grpId="0"/>
      <p:bldP spid="98" grpId="0"/>
      <p:bldP spid="100" grpId="0" animBg="1"/>
      <p:bldP spid="101" grpId="0"/>
      <p:bldP spid="102" grpId="0"/>
      <p:bldP spid="103" grpId="0"/>
      <p:bldP spid="105" grpId="0"/>
      <p:bldP spid="106" grpId="0"/>
      <p:bldP spid="108" grpId="0"/>
      <p:bldP spid="109" grpId="0"/>
      <p:bldP spid="117" grpId="0"/>
      <p:bldP spid="118" grpId="0"/>
      <p:bldP spid="120" grpId="1" animBg="1"/>
      <p:bldP spid="126" grpId="0"/>
      <p:bldP spid="127" grpId="0"/>
      <p:bldP spid="51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0" y="81758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" y="817582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31380">
  <a:themeElements>
    <a:clrScheme name="Personalizado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B0F0"/>
      </a:hlink>
      <a:folHlink>
        <a:srgbClr val="6B5680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ademicLiterature_16x9_TP103431361" id="{5F96931E-AB0C-4596-BACB-72E4435FDDAD}" vid="{89BC7A8E-9260-4268-AED0-21C1F479CF45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TS103431380</Template>
  <TotalTime>0</TotalTime>
  <Words>1637</Words>
  <Application>Microsoft Office PowerPoint</Application>
  <PresentationFormat>Presentación en pantalla (16:9)</PresentationFormat>
  <Paragraphs>337</Paragraphs>
  <Slides>26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7" baseType="lpstr">
      <vt:lpstr>Arial</vt:lpstr>
      <vt:lpstr>Bell MT</vt:lpstr>
      <vt:lpstr>Brush Script MT</vt:lpstr>
      <vt:lpstr>Cambria Math</vt:lpstr>
      <vt:lpstr>Euphemia</vt:lpstr>
      <vt:lpstr>Felix Titling</vt:lpstr>
      <vt:lpstr>Lucida Sans Unicode</vt:lpstr>
      <vt:lpstr>Plantagenet Cherokee</vt:lpstr>
      <vt:lpstr>Verdana</vt:lpstr>
      <vt:lpstr>Wingdings</vt:lpstr>
      <vt:lpstr>TS103431380</vt:lpstr>
      <vt:lpstr>La elipse</vt:lpstr>
      <vt:lpstr>Índice</vt:lpstr>
      <vt:lpstr>La Elipse:</vt:lpstr>
      <vt:lpstr>Presentación de PowerPoint</vt:lpstr>
      <vt:lpstr>Presentación de PowerPoint</vt:lpstr>
      <vt:lpstr>Presentación de PowerPoint</vt:lpstr>
      <vt:lpstr>Términos generales</vt:lpstr>
      <vt:lpstr>Elipse en el plano cartesiano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Canónica, Casos de Orientación</vt:lpstr>
      <vt:lpstr>Forma Canónica, Casos de Orientación</vt:lpstr>
      <vt:lpstr>Forma General</vt:lpstr>
      <vt:lpstr>Forma General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2014-06-18T23:16:39Z</dcterms:created>
  <dcterms:modified xsi:type="dcterms:W3CDTF">2018-05-18T11:33:02Z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